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94"/>
  </p:notesMasterIdLst>
  <p:sldIdLst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6" r:id="rId90"/>
    <p:sldId id="347" r:id="rId91"/>
    <p:sldId id="348" r:id="rId92"/>
    <p:sldId id="345" r:id="rId9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FC503D-1D52-413D-BB69-9358856FF92B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5"/>
            <p14:sldId id="274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6"/>
            <p14:sldId id="347"/>
            <p14:sldId id="348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25" autoAdjust="0"/>
  </p:normalViewPr>
  <p:slideViewPr>
    <p:cSldViewPr>
      <p:cViewPr varScale="1">
        <p:scale>
          <a:sx n="143" d="100"/>
          <a:sy n="143" d="100"/>
        </p:scale>
        <p:origin x="684" y="13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5AC98-444F-491B-ACBF-243E6E8872C7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9C38D-9D80-490C-B646-4466274A8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87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92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26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46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29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09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0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64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5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6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73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77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Objasniti</a:t>
            </a:r>
            <a:r>
              <a:rPr lang="en-US" baseline="0" dirty="0" smtClean="0"/>
              <a:t> tri </a:t>
            </a:r>
            <a:r>
              <a:rPr lang="en-US" baseline="0" dirty="0" err="1" smtClean="0"/>
              <a:t>nivoa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registracije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okviru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IServiceCollection</a:t>
            </a:r>
            <a:r>
              <a:rPr lang="en-US" baseline="0" dirty="0" smtClean="0"/>
              <a:t>: Scoped, Transient, Singleton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74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81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68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81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1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434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34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46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56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64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10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Objasniti IOC i DI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407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25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66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652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912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045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033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272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593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187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14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Napomenuti da postoje i bolji nacini za hendlovanje gresaka u kodu kao i bolji nacini da se pisu akcije u kontroleru. (Global error handling i Action Filters)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811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565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551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515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306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590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135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247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027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959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38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65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Tree</a:t>
            </a:r>
            <a:r>
              <a:rPr lang="sr-Latn-RS" baseline="0" dirty="0" smtClean="0"/>
              <a:t> shaking i zašto se provide-uje u app.modulu tj. root.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13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09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01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74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-maze.com/content-negotiation-dotnet-core/" TargetMode="External"/><Relationship Id="rId3" Type="http://schemas.openxmlformats.org/officeDocument/2006/relationships/hyperlink" Target="https://code-maze.com/global-error-handling-aspnetcore/" TargetMode="External"/><Relationship Id="rId7" Type="http://schemas.openxmlformats.org/officeDocument/2006/relationships/hyperlink" Target="https://code-maze.com/aspnetcore-webapi-best-practices/" TargetMode="External"/><Relationship Id="rId2" Type="http://schemas.openxmlformats.org/officeDocument/2006/relationships/hyperlink" Target="https://code-maze.com/net-core-series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de-maze.com/netcore-web-api-db-first/" TargetMode="External"/><Relationship Id="rId5" Type="http://schemas.openxmlformats.org/officeDocument/2006/relationships/hyperlink" Target="https://code-maze.com/net-core-web-api-ef-core-code-first/" TargetMode="External"/><Relationship Id="rId4" Type="http://schemas.openxmlformats.org/officeDocument/2006/relationships/hyperlink" Target="https://code-maze.com/action-filters-aspnetcore/" TargetMode="External"/><Relationship Id="rId9" Type="http://schemas.openxmlformats.org/officeDocument/2006/relationships/hyperlink" Target="https://www.google.rs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gular/angular-cli/blob/master/packages/angular/cli/README.md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guide/lifecycle-hooks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gi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-maze.com/angular-material-series/" TargetMode="External"/><Relationship Id="rId3" Type="http://schemas.openxmlformats.org/officeDocument/2006/relationships/hyperlink" Target="https://code-maze.com/net-core-web-development-part14/" TargetMode="External"/><Relationship Id="rId7" Type="http://schemas.openxmlformats.org/officeDocument/2006/relationships/hyperlink" Target="https://code-maze.com/angular-series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de-maze.com/net-core-web-development-part17/" TargetMode="External"/><Relationship Id="rId11" Type="http://schemas.openxmlformats.org/officeDocument/2006/relationships/hyperlink" Target="https://code-maze.com/authentication-aspnetcore-jwt-2/" TargetMode="External"/><Relationship Id="rId5" Type="http://schemas.openxmlformats.org/officeDocument/2006/relationships/hyperlink" Target="https://code-maze.com/net-core-web-development-part16/" TargetMode="External"/><Relationship Id="rId10" Type="http://schemas.openxmlformats.org/officeDocument/2006/relationships/hyperlink" Target="https://code-maze.com/authentication-aspnetcore-jwt-1/" TargetMode="External"/><Relationship Id="rId4" Type="http://schemas.openxmlformats.org/officeDocument/2006/relationships/hyperlink" Target="https://code-maze.com/net-core-web-development-part15/" TargetMode="External"/><Relationship Id="rId9" Type="http://schemas.openxmlformats.org/officeDocument/2006/relationships/hyperlink" Target="https://code-maze.com/angular-best-practic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79512" y="51470"/>
            <a:ext cx="5976664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sr-Latn-R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Razvoj Web Aplikacije pomoću .NET Core Web API i Angular Tehnologija</a:t>
            </a:r>
            <a:endParaRPr lang="en-US" altLang="ko-KR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627534"/>
          </a:xfrm>
        </p:spPr>
        <p:txBody>
          <a:bodyPr/>
          <a:lstStyle/>
          <a:p>
            <a:pPr algn="ctr"/>
            <a:r>
              <a:rPr lang="sr-Latn-RS" altLang="ko-KR" dirty="0" smtClean="0"/>
              <a:t>Konfiguracija EF Core, Code First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964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Dodavanje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migracije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u Package Manager Console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prozoru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11" y="1275606"/>
            <a:ext cx="5559393" cy="386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2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627534"/>
          </a:xfrm>
        </p:spPr>
        <p:txBody>
          <a:bodyPr/>
          <a:lstStyle/>
          <a:p>
            <a:pPr algn="ctr"/>
            <a:r>
              <a:rPr lang="sr-Latn-RS" altLang="ko-KR" dirty="0" smtClean="0"/>
              <a:t>Konfiguracija EF Core, Code First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964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Bolji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nacin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dodavanje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inicijalnih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podataka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225299"/>
            <a:ext cx="5184576" cy="386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8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dirty="0" err="1"/>
              <a:t>R</a:t>
            </a:r>
            <a:r>
              <a:rPr lang="en-US" altLang="ko-KR" dirty="0" err="1" smtClean="0"/>
              <a:t>egistracija</a:t>
            </a:r>
            <a:r>
              <a:rPr lang="en-US" altLang="ko-KR" dirty="0" smtClean="0"/>
              <a:t> Repository layer-a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7207" y="1620768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Uvek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koristite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neki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nivo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Data layer-a.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š kontroler ne treba da zna ništa o Context klasi niti o načinu prikupljanja podataka iz baze.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7207" y="2780335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Manje je bitno da li koristite Repository Pattern ili neki drugi , ili čak i samo novi fajl u koji ćete smestiti vašu logiku prikupljanja podataka iz baze.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9672" y="39399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Mnogo je bitnije da se razdele obaveze različitih elemenata vašeg projekta.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3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915567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dirty="0" err="1"/>
              <a:t>R</a:t>
            </a:r>
            <a:r>
              <a:rPr lang="en-US" altLang="ko-KR" dirty="0" err="1" smtClean="0"/>
              <a:t>egistracija</a:t>
            </a:r>
            <a:r>
              <a:rPr lang="en-US" altLang="ko-KR" dirty="0" smtClean="0"/>
              <a:t> Repository layer-a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32278" y="105958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MovieRepository.cs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klasa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419622"/>
            <a:ext cx="6573167" cy="372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7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dirty="0" err="1"/>
              <a:t>R</a:t>
            </a:r>
            <a:r>
              <a:rPr lang="en-US" altLang="ko-KR" dirty="0" err="1" smtClean="0"/>
              <a:t>egistracija</a:t>
            </a:r>
            <a:r>
              <a:rPr lang="en-US" altLang="ko-KR" dirty="0" smtClean="0"/>
              <a:t> Repository layer-a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IMovieRepository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9672" y="3003798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Registracija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IMovieRepository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servisa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363838"/>
            <a:ext cx="5944430" cy="17623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65481"/>
            <a:ext cx="3400900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7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Dodavanje novog MovieController kontrolera i Atribute routing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750029"/>
            <a:ext cx="3115110" cy="9431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91680" y="278777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Attribute routing je primenjen i promenjen je sa api/[controller] na api/movie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1680" y="3190189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Pored Attribute routing postoji i Conventional routing i on je vise primenljiv u MVC </a:t>
            </a: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projektima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258" y="3866099"/>
            <a:ext cx="7122214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9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GetMovies Akcija, IActionResult i Metode za objedinjavanje povratnog tipa i Status koda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70" y="1655391"/>
            <a:ext cx="5667833" cy="348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4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Rezultat pomoću Postman alata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655391"/>
            <a:ext cx="7440063" cy="329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4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GetMovie Akcija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655391"/>
            <a:ext cx="4696480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9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POST Akcija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35647"/>
            <a:ext cx="4991797" cy="350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ko-KR" dirty="0" smtClean="0"/>
              <a:t>Kreiranje i Konfiguracija Projekta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990056" y="1059582"/>
            <a:ext cx="6912768" cy="3888432"/>
          </a:xfrm>
        </p:spPr>
        <p:txBody>
          <a:bodyPr/>
          <a:lstStyle/>
          <a:p>
            <a:r>
              <a:rPr lang="sr-Latn-RS" altLang="ko-KR" dirty="0"/>
              <a:t>.NET Core 2.1 Web API </a:t>
            </a:r>
            <a:r>
              <a:rPr lang="sr-Latn-RS" altLang="ko-KR" dirty="0" smtClean="0"/>
              <a:t>projekat</a:t>
            </a:r>
          </a:p>
          <a:p>
            <a:endParaRPr lang="sr-Latn-RS" altLang="ko-KR" dirty="0"/>
          </a:p>
          <a:p>
            <a:endParaRPr lang="sr-Latn-RS" altLang="ko-KR" dirty="0" smtClean="0">
              <a:latin typeface="Arial" pitchFamily="34" charset="0"/>
              <a:cs typeface="Arial" pitchFamily="34" charset="0"/>
            </a:endParaRPr>
          </a:p>
          <a:p>
            <a:endParaRPr lang="sr-Latn-RS" altLang="ko-KR" dirty="0"/>
          </a:p>
          <a:p>
            <a:endParaRPr lang="sr-Latn-RS" altLang="ko-KR" dirty="0" smtClean="0">
              <a:latin typeface="Arial" pitchFamily="34" charset="0"/>
              <a:cs typeface="Arial" pitchFamily="34" charset="0"/>
            </a:endParaRPr>
          </a:p>
          <a:p>
            <a:endParaRPr lang="sr-Latn-RS" altLang="ko-KR" dirty="0"/>
          </a:p>
          <a:p>
            <a:endParaRPr lang="sr-Latn-RS" altLang="ko-KR" dirty="0" smtClean="0">
              <a:latin typeface="Arial" pitchFamily="34" charset="0"/>
              <a:cs typeface="Arial" pitchFamily="34" charset="0"/>
            </a:endParaRPr>
          </a:p>
          <a:p>
            <a:endParaRPr lang="sr-Latn-RS" altLang="ko-KR" dirty="0"/>
          </a:p>
          <a:p>
            <a:endParaRPr lang="sr-Latn-RS" altLang="ko-KR" dirty="0" smtClean="0">
              <a:latin typeface="Arial" pitchFamily="34" charset="0"/>
              <a:cs typeface="Arial" pitchFamily="34" charset="0"/>
            </a:endParaRPr>
          </a:p>
          <a:p>
            <a:endParaRPr lang="sr-Latn-RS" altLang="ko-KR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3" y="1491630"/>
            <a:ext cx="3384376" cy="19406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3" y="3653645"/>
            <a:ext cx="2448271" cy="11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Rezultat POST request-a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655391"/>
            <a:ext cx="4229690" cy="348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6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Map extension method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18865"/>
            <a:ext cx="4334480" cy="14289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672" y="315731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Korišćenje u MoveRepository fajlu pomoću sintakse: dbMovie.Map(movie);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03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07633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PUT Akcija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590813"/>
            <a:ext cx="4324954" cy="355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2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07633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Delete Akcija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18865"/>
            <a:ext cx="4477375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7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Dodatni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Materijal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za</a:t>
            </a:r>
            <a:r>
              <a:rPr lang="en-US" altLang="ko-KR" dirty="0" smtClean="0"/>
              <a:t> .NET Core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131590"/>
            <a:ext cx="72008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.Net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Core Web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Detaljnije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=&gt;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https://code-maze.com/net-core-series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Global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Error Handling =&gt;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https://code-maze.com/global-error-handling-aspnetcore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Action Filters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kako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pisati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cistije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akcije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://code-maze.com/action-filters-aspnetcore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Code First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EF Core =&gt;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https://code-maze.com/net-core-web-api-ef-core-code-first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Db First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EF Core =&gt;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https://code-maze.com/netcore-web-api-db-first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Best Practices .NET Core Web API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https://code-maze.com/aspnetcore-webapi-best-practices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Content Negotiation .NET Core =&gt;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https://code-maze.com/content-negotiation-dotnet-core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Ove i mnoge druge informacije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https://www.google.rs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1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kreiranja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projekta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uvek je preporuka da instalirate Angular CLI  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21494" y="1643485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Olakšava kreiranje projekta, pravljenje fajlova u samom projektu, priprema fajlova za </a:t>
            </a: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produkciju, kao i testiranje projekta.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85231" y="245415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github.com/angular/angular-cli/blob/master/packages/angular/cli/README.md</a:t>
            </a:r>
            <a:endParaRPr lang="sr-Latn-R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r-Latn-R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5231" y="3264827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Zahtevan je Node.js koji u sebi ima i npm instalaciju obezbeđenu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85231" y="3860055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Code editor, moja preporuka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363948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new MoviesClient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11" y="1419622"/>
            <a:ext cx="5706271" cy="10955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85231" y="27157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Projekat otvorimo u VS Code i omogućimo Terminal Window (CTRL+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`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30" y="3048370"/>
            <a:ext cx="5295633" cy="21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Instalacija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Bootstrap 3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biblioteke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potrebe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silizovanja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aplikacije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77693" y="2643758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Referenca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node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paketu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unutar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ngular.json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693" y="3095551"/>
            <a:ext cx="4410691" cy="1086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454818"/>
            <a:ext cx="6115904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4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Instalacija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@types/bootstrap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paketa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komandom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install --save @types/bootstrap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85231" y="141962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Registracija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@types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unutar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tsconfig.app.json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85231" y="178307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Sve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isto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JQuery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biblioteku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980" y="2176513"/>
            <a:ext cx="1590897" cy="8478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291830"/>
            <a:ext cx="4601217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8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Angular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aplikacije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SPA (single page application)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aplikacije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zato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što se serviraju u samo jednoj stranici index.html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53" y="1635646"/>
            <a:ext cx="6320323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4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ko-KR" dirty="0" smtClean="0"/>
              <a:t>Kreiranje i Konfiguracija Projekta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63688" y="98757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Modifikacija launchSettings.json fajla.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347614"/>
            <a:ext cx="5020376" cy="32403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63688" y="4640237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>
                <a:latin typeface="Arial" panose="020B0604020202020204" pitchFamily="34" charset="0"/>
                <a:cs typeface="Arial" panose="020B0604020202020204" pitchFamily="34" charset="0"/>
              </a:rPr>
              <a:t>app.UseHttpsRedirection</a:t>
            </a:r>
            <a:r>
              <a:rPr lang="sr-Latn-RS" sz="1400" dirty="0"/>
              <a:t>();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82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Svaka komponenta se sastoji iz minimalno tri fajla: .component, .html, .css</a:t>
            </a: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Postoji i četvrti .spec.ts file, koji služi za testiranje...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779662"/>
            <a:ext cx="4648849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4124183"/>
            <a:ext cx="1905266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4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Komponente nemaju nikakvu funkcionalnost bez modul fajlova.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1462" y="148959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Podrazumevano kreiran app.module.ts file  (App Module file)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856916"/>
            <a:ext cx="4925112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2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smtClean="0"/>
              <a:t>Prva </a:t>
            </a:r>
            <a:r>
              <a:rPr lang="en-US" altLang="ko-KR" dirty="0" err="1" smtClean="0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Home komponenta prvo, koja će biti deo Application Module-a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91630"/>
            <a:ext cx="6115904" cy="9907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93" y="2637409"/>
            <a:ext cx="2569476" cy="23723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2612592"/>
            <a:ext cx="2610214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2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/>
              <a:t>Prva </a:t>
            </a:r>
            <a:r>
              <a:rPr lang="en-US" altLang="ko-KR" dirty="0" err="1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Modifikujemo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home.component.ts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prvo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29574"/>
            <a:ext cx="4572638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2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/>
              <a:t>Prva </a:t>
            </a:r>
            <a:r>
              <a:rPr lang="en-US" altLang="ko-KR" dirty="0" err="1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modifikator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pristupa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je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preporu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čljiv kada se property ili funkcija koriste u </a:t>
            </a:r>
          </a:p>
          <a:p>
            <a:r>
              <a:rPr lang="sr-Latn-RS" sz="14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emplate (.html) fajlu.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9833" y="1858928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OnInit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je interfejs koji obavezuje implementaciju 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ngOnInit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funkcije. Ova f-ja će se okinuti</a:t>
            </a: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čim se komponenta inicijalizuje. Drugi u fazi životnog ciklusa Angular app.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69833" y="2661612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Uvek koristite 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ngOnInit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funkciju da bi ste inicijalizovali sve potrebne elemente u vašim </a:t>
            </a:r>
          </a:p>
          <a:p>
            <a:r>
              <a:rPr lang="sr-Latn-RS" sz="14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omponentama.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9833" y="346429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Ne mora se koristiti OnInit interfejs da bi se koristila ngOnInit f-ja, ali je preporučljivo.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85231" y="4051537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Konstruktor samo za inicijalizaciju servisa.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9672" y="4638778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angular.io/guide/lifecycle-hooks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71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/>
              <a:t>Prva </a:t>
            </a:r>
            <a:r>
              <a:rPr lang="en-US" altLang="ko-KR" dirty="0" err="1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Modifikacija .html i .css fajla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31" y="2787774"/>
            <a:ext cx="3286584" cy="15401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406" y="1519588"/>
            <a:ext cx="5249008" cy="10383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455776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{{}} =&gt;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interpolacija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Projektovanje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vrednosti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propertia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unutar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template-a.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16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/>
              <a:t>Prva </a:t>
            </a:r>
            <a:r>
              <a:rPr lang="en-US" altLang="ko-KR" dirty="0" err="1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Modifikacija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app.component.html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ng serve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komanda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startovanjej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projekta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91630"/>
            <a:ext cx="3534268" cy="1533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165333"/>
            <a:ext cx="6935168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Kreiramo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Menu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komponentu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Angular CLI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91630"/>
            <a:ext cx="5611008" cy="10193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9672" y="2641171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Kreiramo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Menu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komponentu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Angular CLI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109" y="3079172"/>
            <a:ext cx="4610743" cy="206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0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Umetnuti app-menu slektor u app.component.html file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91630"/>
            <a:ext cx="3743847" cy="20862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090" y="3708120"/>
            <a:ext cx="7440063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8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smo implementirali Routing u projektu, prvo moramo da kreiramo Routing module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91630"/>
            <a:ext cx="6820852" cy="581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672" y="2335981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Komanda će kreirati novi routing.module.ts file i registrovati ga u app.module.ts fajlu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9672" y="2931790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Kada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izmenimo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routing file, on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treba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izgleda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ovako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18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ko-KR" dirty="0" smtClean="0"/>
              <a:t>Kreiranje i Konfiguracija Projekta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64216" y="8844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će slušati na portu 5001, klijent će slušati na 4200 (podrazumevano)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4216" y="1400491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Zbog navedenog, mora se konfigurisati CORS na serverskoj strani projekta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4216" y="1922820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Modifikacija Startup.cs klase sa 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ConfigureServices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metodama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4216" y="2445149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ConfigureServices metoda nam služi za registrovanje servisa u okviru IServiceCollection interfejsa, odnosno registrovanje servisa u IOC kontejneru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64216" y="3182921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 metoda nam služi za dodavanje različitih middleware komponenti u okviru        „pipeline“-a aplikacije.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62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8" grpId="0"/>
      <p:bldP spid="9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673125"/>
            <a:ext cx="4820323" cy="447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771550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Sada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moramo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izmeniti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app.component.html file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131590"/>
            <a:ext cx="3258005" cy="1296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85231" y="2499742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&lt;router-outlet&gt;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predstavlja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placeholder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koji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će prihvatati sadržaj komponenti koje želimo da izrenderujemo na stranici.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01" y="3094970"/>
            <a:ext cx="7272808" cy="185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5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9672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nam menu radio, moramo mu podesiti definisane rute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363620"/>
            <a:ext cx="6573167" cy="2353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777" y="3776448"/>
            <a:ext cx="2314898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0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9672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nam menu radio, moramo mu podesiti definisane rute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91630"/>
            <a:ext cx="6408712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9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smtClean="0"/>
              <a:t>“Not Found” </a:t>
            </a:r>
            <a:r>
              <a:rPr lang="en-US" altLang="ko-KR" dirty="0" err="1" smtClean="0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9672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Kreiranje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komponente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272" y="1367359"/>
            <a:ext cx="5677692" cy="914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538" y="2787774"/>
            <a:ext cx="3086869" cy="21602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47664" y="238094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Modifikacija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fajlova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287" y="3078740"/>
            <a:ext cx="2076740" cy="12193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907" y="2945371"/>
            <a:ext cx="2146308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2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smtClean="0"/>
              <a:t>“Not Found” </a:t>
            </a:r>
            <a:r>
              <a:rPr lang="en-US" altLang="ko-KR" dirty="0" err="1" smtClean="0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9672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Pode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šavanje router moudle fajla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252784"/>
            <a:ext cx="5153744" cy="14289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85" y="2705113"/>
            <a:ext cx="6702896" cy="231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Servisi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Environment </a:t>
            </a:r>
            <a:r>
              <a:rPr lang="en-US" altLang="ko-KR" dirty="0" err="1" smtClean="0"/>
              <a:t>Fajlovi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9671" y="915566"/>
            <a:ext cx="7266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Environment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fajlovi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omogu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ćavaju da prepoznamo u kom okruženju nam se </a:t>
            </a:r>
            <a:r>
              <a:rPr 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nalazi     aplikacija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 u odnosu na to da podesimo određena podešavanja, kao npr end-point adresu.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582802"/>
            <a:ext cx="1914792" cy="666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601854"/>
            <a:ext cx="2448267" cy="6287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008" y="1601854"/>
            <a:ext cx="2314898" cy="6858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3075806"/>
            <a:ext cx="3200847" cy="9526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19672" y="2416097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zmenićemo oba fajla sa odgovarajućim serverskim adresama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061" y="3075806"/>
            <a:ext cx="3629532" cy="95263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85465" y="4364701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Posle podešavanja fajlova za okruženje, kreiraćemo servis za HTTP zahteve ka serveru.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50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Servisi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Environment </a:t>
            </a:r>
            <a:r>
              <a:rPr lang="en-US" altLang="ko-KR" dirty="0" err="1" smtClean="0"/>
              <a:t>Fajlovi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slali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HTTP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zahteve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serveru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mi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moramo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registrujemo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HTTPClientModule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u Application Module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438787"/>
            <a:ext cx="4286993" cy="370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1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Servisi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Environment </a:t>
            </a:r>
            <a:r>
              <a:rPr lang="en-US" altLang="ko-KR" dirty="0" err="1" smtClean="0"/>
              <a:t>Fajlovi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Sada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žemo napraviti naš httpService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2073165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Podrazumevano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š servis izgleda ovako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468855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Servisi su fajlovi u koje možemo da izvučemo logku relavantnu za naše komponente isto tako logiku koju možemo ponovno koristiti u drugim komponentama.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414859"/>
            <a:ext cx="6230219" cy="4667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704" y="2508020"/>
            <a:ext cx="3724795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6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1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ko-KR" dirty="0" smtClean="0"/>
              <a:t>Kreiranje i Konfiguracija Projekta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14" y="771550"/>
            <a:ext cx="5707172" cy="43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0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Servisi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Environment </a:t>
            </a:r>
            <a:r>
              <a:rPr lang="en-US" altLang="ko-KR" dirty="0" err="1" smtClean="0"/>
              <a:t>Fajlovi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 Arrow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Funkcije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359785"/>
            <a:ext cx="6163535" cy="5430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32248" y="2039228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Arrow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Funkcija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implementirana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2437644"/>
            <a:ext cx="6163535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4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Servisi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Environment </a:t>
            </a:r>
            <a:r>
              <a:rPr lang="en-US" altLang="ko-KR" dirty="0" err="1" smtClean="0"/>
              <a:t>Fajlovi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zultat http akcija je uvek Observable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&lt;…&gt;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275606"/>
            <a:ext cx="5115639" cy="27054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19672" y="415592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Observabl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 je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asinhrone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prirode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zbog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toga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uvek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moramo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sačekati ako želimo da       iskoristimo povratne podatke.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19672" y="4709541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Koristimo 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Subscribe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da bi smo sačekali response od Observable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2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Lazy loading je feature koji omogućava da se resursi aplikacije učitavaju samo onda kada su zaista i potrebni.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2248" y="1527343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Ubrzava rad i učitavanje same aplikacije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9672" y="1923678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Kreiranjem dodatnih modula u aplikaciji formiramo okruženje za korišćenje Layz Loading feature-a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253668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Kreiraćemo novi Movie modul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005124"/>
            <a:ext cx="5020376" cy="5144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3600646"/>
            <a:ext cx="4305901" cy="149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0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Treba da izmenimo app.module routing fajl, da bi smo učitali naš novi module kroz          Lazy Load feature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1680" y="3308145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Napravićemo novu komponentu Movies, za prikaz svih filmova iz baze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759128"/>
            <a:ext cx="6201640" cy="8573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649464"/>
            <a:ext cx="5258534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9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Sada hoćemo da napravimo novi routing file za naš novi Movie modul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80" y="1923678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 izmeniti ga da učitamo našu Movies komponentu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435" y="1203598"/>
            <a:ext cx="6916115" cy="6477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2231455"/>
            <a:ext cx="5976664" cy="291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7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Izmenićemo i menu.component.html fajl, da učitamo rutu za novu komponentu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347614"/>
            <a:ext cx="6582694" cy="24673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504" y="3978694"/>
            <a:ext cx="5287113" cy="116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4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699542"/>
            <a:ext cx="7415808" cy="433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4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Sada ćem da dodamo novi interfejs koji će prestavljati Movie model na Angular strani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367359"/>
            <a:ext cx="2410161" cy="14003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672" y="291751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 TypeScript-u, interjesi nam omogućavaju da imamo tipizirane podatke svojih custom</a:t>
            </a: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modela i isto tako daju nam mogućnost intelisensa kada pravimo  objekat istog tipa.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7611" y="3590523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Isto tako ukoliko napravimo objekat tipa movie ali ne ubacimo sve zahtevane propertie,      dobićemo crvenu liniju kao znak greške, jer nisu obezbeđena sva zahtevana polja.</a:t>
            </a:r>
          </a:p>
        </p:txBody>
      </p:sp>
    </p:spTree>
    <p:extLst>
      <p:ext uri="{BB962C8B-B14F-4D97-AF65-F5344CB8AC3E}">
        <p14:creationId xmlns:p14="http://schemas.microsoft.com/office/powerpoint/2010/main" val="196103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smo učitali podatke sa servera, prvo moramo da izmenimo movies.component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230423"/>
            <a:ext cx="5256584" cy="391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0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69954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Sada ćemo izmeniti i movies.component.html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248" y="987574"/>
            <a:ext cx="6756176" cy="41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2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ko-KR" dirty="0" smtClean="0"/>
              <a:t>Kreiranje i Konfiguracija Projekta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52227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„Čistiji“ način za registrovanje servisa u IOC je korišćenjem 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Ekstenzionih metoda (Exte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nsion Methods)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9672" y="1526066"/>
            <a:ext cx="7200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app.UseHttpsRedirection</a:t>
            </a:r>
            <a:r>
              <a:rPr lang="en-US" sz="1400" dirty="0"/>
              <a:t>();</a:t>
            </a:r>
          </a:p>
          <a:p>
            <a:r>
              <a:rPr lang="en-US" sz="1400" dirty="0" err="1" smtClean="0"/>
              <a:t>app.UseCors</a:t>
            </a:r>
            <a:r>
              <a:rPr lang="en-US" sz="1400" dirty="0"/>
              <a:t>("</a:t>
            </a:r>
            <a:r>
              <a:rPr lang="en-US" sz="1400" dirty="0" err="1"/>
              <a:t>CorsPolicy</a:t>
            </a:r>
            <a:r>
              <a:rPr lang="en-US" sz="1400" dirty="0"/>
              <a:t>");</a:t>
            </a:r>
          </a:p>
          <a:p>
            <a:r>
              <a:rPr lang="en-US" sz="1400" dirty="0" err="1" smtClean="0"/>
              <a:t>app.UseMvc</a:t>
            </a:r>
            <a:r>
              <a:rPr lang="en-US" sz="1400" dirty="0"/>
              <a:t>();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3" y="2571750"/>
            <a:ext cx="7344815" cy="145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1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69954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Rezultat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956" y="1007319"/>
            <a:ext cx="7428540" cy="329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6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Refaktorisanje Komponenti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752386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Uvek trebamo težiti manjim i čitljivijim komponentama, pa ćemo iz tog razloga ovu movies komponentu da razbijemo na dve manje komponente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201" y="1499325"/>
            <a:ext cx="6992326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Refaktorisanje Komponenti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752386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Movie-table.component.html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332" y="1131590"/>
            <a:ext cx="7078063" cy="401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1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Refaktorisanje Komponenti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752386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Movie-table.component.ts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203598"/>
            <a:ext cx="4591691" cy="32484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79140" y="465998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@Input dekorator očekuje da mu bude prosledjeno nešto iz roditelj komponente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5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Refaktorisanje Komponenti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752386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Movies.component.html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203598"/>
            <a:ext cx="4324954" cy="21053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9672" y="3651870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Posle ovih izmena, rezultat će i dalje biti isti, ali ovaj put uz mnogo lepši i pregledniji kod.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93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131591"/>
          </a:xfrm>
        </p:spPr>
        <p:txBody>
          <a:bodyPr/>
          <a:lstStyle/>
          <a:p>
            <a:pPr algn="ctr"/>
            <a:r>
              <a:rPr lang="sr-Latn-RS" altLang="ko-KR" dirty="0" smtClean="0"/>
              <a:t>Projektovanje eventa iz child ka parent komponenti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400458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smo prosledili event iz child komponente ka parent komponenti potreban nam je još jedan dekorator @Output i klasa za prosleđivanje događaja EventEmitter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2119957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@Output dekorator služi da bi povezao dve komponente sa eventima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2696021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EventEmitter klasa služi da bi se prosledio event preko @Output dekoratora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1680" y="3272085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Izmene ćemo praviti na child komponenti prvo pa zatim na parent komponenti.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12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131591"/>
          </a:xfrm>
        </p:spPr>
        <p:txBody>
          <a:bodyPr/>
          <a:lstStyle/>
          <a:p>
            <a:pPr algn="ctr"/>
            <a:r>
              <a:rPr lang="sr-Latn-RS" altLang="ko-KR" dirty="0" smtClean="0"/>
              <a:t>Projektovanje eventa iz child ka parent komponenti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4004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Movie-table.component.html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047" y="1708235"/>
            <a:ext cx="7518954" cy="338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6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131591"/>
          </a:xfrm>
        </p:spPr>
        <p:txBody>
          <a:bodyPr/>
          <a:lstStyle/>
          <a:p>
            <a:pPr algn="ctr"/>
            <a:r>
              <a:rPr lang="sr-Latn-RS" altLang="ko-KR" dirty="0" smtClean="0"/>
              <a:t>Projektovanje eventa iz child ka parent komponenti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4004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Movie-table.component.ts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743126"/>
            <a:ext cx="5184576" cy="334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131591"/>
          </a:xfrm>
        </p:spPr>
        <p:txBody>
          <a:bodyPr/>
          <a:lstStyle/>
          <a:p>
            <a:pPr algn="ctr"/>
            <a:r>
              <a:rPr lang="sr-Latn-RS" altLang="ko-KR" dirty="0" smtClean="0"/>
              <a:t>Projektovanje eventa iz child ka parent komponenti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4004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Movies.component.html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851670"/>
            <a:ext cx="6230219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8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131591"/>
          </a:xfrm>
        </p:spPr>
        <p:txBody>
          <a:bodyPr/>
          <a:lstStyle/>
          <a:p>
            <a:pPr algn="ctr"/>
            <a:r>
              <a:rPr lang="sr-Latn-RS" altLang="ko-KR" dirty="0" smtClean="0"/>
              <a:t>Projektovanje eventa iz child ka parent komponenti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4004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Movies.component.ts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695941"/>
            <a:ext cx="5525271" cy="344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7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627534"/>
          </a:xfrm>
        </p:spPr>
        <p:txBody>
          <a:bodyPr/>
          <a:lstStyle/>
          <a:p>
            <a:pPr algn="ctr"/>
            <a:r>
              <a:rPr lang="sr-Latn-RS" altLang="ko-KR" dirty="0" smtClean="0"/>
              <a:t>Konfiguracija EF Core, Code First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964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Kreiranje „Movie“ modela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347614"/>
            <a:ext cx="3620005" cy="17052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9672" y="3192748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Kreiranje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Context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klase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640446"/>
            <a:ext cx="3343742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1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131591"/>
          </a:xfrm>
        </p:spPr>
        <p:txBody>
          <a:bodyPr/>
          <a:lstStyle/>
          <a:p>
            <a:pPr algn="ctr"/>
            <a:r>
              <a:rPr lang="sr-Latn-RS" altLang="ko-KR" dirty="0" smtClean="0"/>
              <a:t>Projektovanje eventa iz child ka parent komponenti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4004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Rezultat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3" y="1923678"/>
            <a:ext cx="7577993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8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Atribut Direktive u Angularu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771550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Kada želimo da menjamo ponašanje naših html elemenata, najbolji način za to je da         koristimo Atribut Direktive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4273" y="136677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Naglašavam Atribut Direktive zato što imamo još dve vrste direktiva u angularu: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4273" y="1746563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Component Directives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– Direktive koje imaju template u sebi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34273" y="2126348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Structural Directives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– Direktive za dodavanje i uklanjanje elemenata iz DOM-a : *ngIf i  *ngFor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649568"/>
            <a:ext cx="5744377" cy="249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8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Atribut Direktive u Angularu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752386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Pretpostavimo da u našoj tabeli kada prešemo preko svakog header naslova, on promeni boju i oblik pointera i na klik emituje određeni događaj.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1" y="1467535"/>
            <a:ext cx="7416824" cy="6001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34273" y="2259623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Kod iz direktive izgleda ovako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3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Atribut Direktive u Angularu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699542"/>
            <a:ext cx="5639587" cy="44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8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Atribut Direktive u Angularu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699542"/>
            <a:ext cx="4115374" cy="1584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574" y="2643758"/>
            <a:ext cx="7392921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0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Postoje dve vrste validacije: Template i Reactive Validacije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4273" y="1387065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Template validacija se zasniva iskljucivo na template (.html) fajlu.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35034" y="187772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Kada nije potrebna složena validacija, Template validacija je dobar izbor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34273" y="2368391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Html kod može postati prilično pretrpan i nečitljiv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34273" y="2873028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Reactive validacija se zasniva na kombinacija .html i .ts fajlova i pretežno je usmerena ka .ts fajlu.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9672" y="3507854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Bolja organizacija koda jer se sve dinamički podešava u .ts fajlu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32248" y="3992165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Bolji i čitljiviji kod samog procesa validacije</a:t>
            </a:r>
          </a:p>
        </p:txBody>
      </p:sp>
    </p:spTree>
    <p:extLst>
      <p:ext uri="{BB962C8B-B14F-4D97-AF65-F5344CB8AC3E}">
        <p14:creationId xmlns:p14="http://schemas.microsoft.com/office/powerpoint/2010/main" val="241335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Počećemo sa kreiranjem komponente za POST zahtev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347614"/>
            <a:ext cx="6363588" cy="9050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19672" y="2396050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Izmenićemo Movie routing module fajl, da bi smo napravili rutu ka ovoj komponenti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2804933"/>
            <a:ext cx="6516009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7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Omogućili smo rutu ka create komponenti i sada treba da obezbedimo i samu navigaciju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4273" y="1393739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Već smo videli u (menu komponenti) kako izgleda attribute routing pomoću [routerLink],   pa ćemo sada to uraditi na drugačiji način, koristeći dinamičko rutiranje u kodu.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715766"/>
            <a:ext cx="6258798" cy="12288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1680" y="2084729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Izmenićemo prvo movies.component.html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92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 zatim i .ts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780" y="1347614"/>
            <a:ext cx="6182588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7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smo koristili Reactive validaciju, moramo indzektovati ReactiveFormsModule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204179"/>
            <a:ext cx="6601746" cy="388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6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627534"/>
          </a:xfrm>
        </p:spPr>
        <p:txBody>
          <a:bodyPr/>
          <a:lstStyle/>
          <a:p>
            <a:pPr algn="ctr"/>
            <a:r>
              <a:rPr lang="sr-Latn-RS" altLang="ko-KR" dirty="0" smtClean="0"/>
              <a:t>Konfiguracija EF Core, Code First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964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Modifikacija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appsettings.json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9672" y="2912045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Registracija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klase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ConfigureServices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Startup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klasi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364909"/>
            <a:ext cx="5449060" cy="13508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416101"/>
            <a:ext cx="5706271" cy="172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8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Kreiraćemo i jedan interfejs za potrebe kreiranja našeg objekta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275606"/>
            <a:ext cx="3248478" cy="12384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1720" y="2715766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 sada ćemo preći na kreiranje logike za POST zahtev i samu validaciju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273" y="3220403"/>
            <a:ext cx="7474231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4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Trebamo obezbediti formGroup u .ts fajlu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275606"/>
            <a:ext cx="752432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9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Napravićemo ove dve funkcije u .ts fajlu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777" y="3219822"/>
            <a:ext cx="2419688" cy="1819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777" y="1347614"/>
            <a:ext cx="5096586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1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Trenutni rezultat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61" y="1779662"/>
            <a:ext cx="7380312" cy="248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3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435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Ispod validacije na name napravićemo još dve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73" y="1212289"/>
            <a:ext cx="7474231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6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435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Treba da dodamo i dugmiće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73" y="1305903"/>
            <a:ext cx="7316221" cy="20005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672" y="3651870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Poslednje logika za kreiranje entiteta i za redirekciju na Cancel click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94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648" y="627534"/>
            <a:ext cx="6932791" cy="45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0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699542"/>
            <a:ext cx="7596336" cy="417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9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PUT Zahtev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34273" y="8435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Prikazaću samo razlike od POST zahteva, jer je 80% logike isto.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0174" y="1269439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Prva razlika je u Rutama, jer moramo proslediti i id parametar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724729"/>
            <a:ext cx="4305901" cy="12384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3651870"/>
            <a:ext cx="4601217" cy="9812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50174" y="319211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Pošto sada ruta ima dodatni parametar, moramo ga dodati u f-ji u movies.components.ts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71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PUT Zahtev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34273" y="843558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 samom update-movie.component.ts fajlu mi moramo da preuzmemo taj id parametar       pomoću ActivatedRoute klase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1" y="1368214"/>
            <a:ext cx="7452320" cy="377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5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627534"/>
          </a:xfrm>
        </p:spPr>
        <p:txBody>
          <a:bodyPr/>
          <a:lstStyle/>
          <a:p>
            <a:pPr algn="ctr"/>
            <a:r>
              <a:rPr lang="sr-Latn-RS" altLang="ko-KR" dirty="0" smtClean="0"/>
              <a:t>Konfiguracija EF Core, Code First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964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Popunjavanje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inicijalnih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podataka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MovieContext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klasi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01" y="1305872"/>
            <a:ext cx="4591691" cy="32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1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PUT Zahtev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34273" y="843558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Poslednja razlika je što update stranica mora biti popunjena kada se vrati objekat iz baze. Iz tog razloga koristimo patch() funkciju koja će popuniti naš formGroup objekat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366778"/>
            <a:ext cx="6408712" cy="377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Dodatni materijal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643928" y="771550"/>
            <a:ext cx="7032528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1400" dirty="0" smtClean="0"/>
              <a:t>Update</a:t>
            </a:r>
            <a:r>
              <a:rPr lang="sr-Latn-RS" dirty="0" smtClean="0"/>
              <a:t> </a:t>
            </a:r>
            <a:r>
              <a:rPr lang="sr-Latn-RS" sz="1400" dirty="0" smtClean="0">
                <a:hlinkClick r:id="rId3"/>
              </a:rPr>
              <a:t>https</a:t>
            </a:r>
            <a:r>
              <a:rPr lang="sr-Latn-RS" sz="1400" dirty="0">
                <a:hlinkClick r:id="rId3"/>
              </a:rPr>
              <a:t>://code-maze.com/net-core-web-development-part14</a:t>
            </a:r>
            <a:r>
              <a:rPr lang="sr-Latn-RS" sz="1400" dirty="0" smtClean="0">
                <a:hlinkClick r:id="rId3"/>
              </a:rPr>
              <a:t>/</a:t>
            </a:r>
            <a:endParaRPr lang="sr-Latn-RS" sz="1400" dirty="0" smtClean="0"/>
          </a:p>
          <a:p>
            <a:endParaRPr lang="sr-Latn-RS" sz="1400" dirty="0"/>
          </a:p>
          <a:p>
            <a:r>
              <a:rPr lang="sr-Latn-RS" sz="1400" dirty="0"/>
              <a:t>Delete </a:t>
            </a:r>
            <a:r>
              <a:rPr lang="sr-Latn-RS" sz="1400" dirty="0">
                <a:hlinkClick r:id="rId4"/>
              </a:rPr>
              <a:t>https://code-maze.com/net-core-web-development-part15</a:t>
            </a:r>
            <a:r>
              <a:rPr lang="sr-Latn-RS" sz="1400" dirty="0" smtClean="0">
                <a:hlinkClick r:id="rId4"/>
              </a:rPr>
              <a:t>/</a:t>
            </a:r>
            <a:r>
              <a:rPr lang="sr-Latn-RS" sz="1400" dirty="0" smtClean="0"/>
              <a:t> </a:t>
            </a:r>
          </a:p>
          <a:p>
            <a:endParaRPr lang="sr-Latn-RS" sz="1400" dirty="0"/>
          </a:p>
          <a:p>
            <a:r>
              <a:rPr lang="sr-Latn-RS" sz="1400" dirty="0"/>
              <a:t>IIS Deploy </a:t>
            </a:r>
            <a:r>
              <a:rPr lang="sr-Latn-RS" sz="1400" dirty="0">
                <a:hlinkClick r:id="rId5"/>
              </a:rPr>
              <a:t>https://code-maze.com/net-core-web-development-part16</a:t>
            </a:r>
            <a:r>
              <a:rPr lang="sr-Latn-RS" sz="1400" dirty="0" smtClean="0">
                <a:hlinkClick r:id="rId5"/>
              </a:rPr>
              <a:t>/</a:t>
            </a:r>
            <a:r>
              <a:rPr lang="sr-Latn-RS" sz="1400" dirty="0" smtClean="0"/>
              <a:t> </a:t>
            </a:r>
          </a:p>
          <a:p>
            <a:endParaRPr lang="sr-Latn-RS" sz="1400" dirty="0"/>
          </a:p>
          <a:p>
            <a:r>
              <a:rPr lang="sr-Latn-RS" sz="1400" dirty="0"/>
              <a:t>Linux Deploy </a:t>
            </a:r>
            <a:r>
              <a:rPr lang="sr-Latn-RS" sz="1400" dirty="0">
                <a:hlinkClick r:id="rId6"/>
              </a:rPr>
              <a:t>https://code-maze.com/net-core-web-development-part17</a:t>
            </a:r>
            <a:r>
              <a:rPr lang="sr-Latn-RS" sz="1400" dirty="0" smtClean="0">
                <a:hlinkClick r:id="rId6"/>
              </a:rPr>
              <a:t>/</a:t>
            </a:r>
            <a:r>
              <a:rPr lang="sr-Latn-RS" sz="1400" dirty="0" smtClean="0"/>
              <a:t> </a:t>
            </a:r>
          </a:p>
          <a:p>
            <a:endParaRPr lang="sr-Latn-RS" sz="1400" dirty="0"/>
          </a:p>
          <a:p>
            <a:r>
              <a:rPr lang="sr-Latn-RS" sz="1400" dirty="0"/>
              <a:t>Komplet Serijal </a:t>
            </a:r>
            <a:r>
              <a:rPr lang="sr-Latn-RS" sz="1400" dirty="0">
                <a:hlinkClick r:id="rId7"/>
              </a:rPr>
              <a:t>https://code-maze.com/angular-series</a:t>
            </a:r>
            <a:r>
              <a:rPr lang="sr-Latn-RS" sz="1400" dirty="0" smtClean="0">
                <a:hlinkClick r:id="rId7"/>
              </a:rPr>
              <a:t>/</a:t>
            </a:r>
            <a:r>
              <a:rPr lang="sr-Latn-RS" sz="1400" dirty="0" smtClean="0"/>
              <a:t> </a:t>
            </a:r>
          </a:p>
          <a:p>
            <a:endParaRPr lang="sr-Latn-RS" sz="1400" dirty="0"/>
          </a:p>
          <a:p>
            <a:r>
              <a:rPr lang="sr-Latn-RS" sz="1400" dirty="0"/>
              <a:t>Angular Material Serijal </a:t>
            </a:r>
            <a:r>
              <a:rPr lang="sr-Latn-RS" sz="1400" dirty="0">
                <a:hlinkClick r:id="rId8"/>
              </a:rPr>
              <a:t>https://code-maze.com/angular-material-series</a:t>
            </a:r>
            <a:r>
              <a:rPr lang="sr-Latn-RS" sz="1400" dirty="0" smtClean="0">
                <a:hlinkClick r:id="rId8"/>
              </a:rPr>
              <a:t>/</a:t>
            </a:r>
            <a:r>
              <a:rPr lang="sr-Latn-RS" sz="1400" dirty="0" smtClean="0"/>
              <a:t> </a:t>
            </a:r>
          </a:p>
          <a:p>
            <a:endParaRPr lang="sr-Latn-RS" sz="1400" dirty="0"/>
          </a:p>
          <a:p>
            <a:r>
              <a:rPr lang="sr-Latn-RS" sz="1400" dirty="0"/>
              <a:t>Angual Best Practices </a:t>
            </a:r>
            <a:r>
              <a:rPr lang="sr-Latn-RS" sz="1400" dirty="0">
                <a:hlinkClick r:id="rId9"/>
              </a:rPr>
              <a:t>https://code-maze.com/angular-best-practices</a:t>
            </a:r>
            <a:r>
              <a:rPr lang="sr-Latn-RS" sz="1400" dirty="0" smtClean="0">
                <a:hlinkClick r:id="rId9"/>
              </a:rPr>
              <a:t>/</a:t>
            </a:r>
            <a:r>
              <a:rPr lang="sr-Latn-RS" sz="1400" dirty="0" smtClean="0"/>
              <a:t> </a:t>
            </a:r>
          </a:p>
          <a:p>
            <a:endParaRPr lang="sr-Latn-RS" sz="1400" dirty="0"/>
          </a:p>
          <a:p>
            <a:r>
              <a:rPr lang="sr-Latn-RS" sz="1400" dirty="0"/>
              <a:t>JWT .NET Core and Angular (obuhvaćen i Angular Route Gurad) </a:t>
            </a:r>
            <a:r>
              <a:rPr lang="sr-Latn-RS" sz="1400" dirty="0">
                <a:hlinkClick r:id="rId10"/>
              </a:rPr>
              <a:t>https://code-maze.com/authentication-aspnetcore-jwt-1</a:t>
            </a:r>
            <a:r>
              <a:rPr lang="sr-Latn-RS" sz="1400" dirty="0" smtClean="0">
                <a:hlinkClick r:id="rId10"/>
              </a:rPr>
              <a:t>/</a:t>
            </a:r>
            <a:r>
              <a:rPr lang="sr-Latn-RS" sz="1400" dirty="0"/>
              <a:t>  </a:t>
            </a:r>
            <a:r>
              <a:rPr lang="sr-Latn-RS" sz="1400" dirty="0">
                <a:hlinkClick r:id="rId11"/>
              </a:rPr>
              <a:t>https://code-maze.com/authentication-aspnetcore-jwt-2</a:t>
            </a:r>
            <a:r>
              <a:rPr lang="sr-Latn-RS" sz="1400" dirty="0" smtClean="0">
                <a:hlinkClick r:id="rId11"/>
              </a:rPr>
              <a:t>/</a:t>
            </a:r>
            <a:r>
              <a:rPr lang="sr-Latn-RS" sz="1400" dirty="0" smtClean="0"/>
              <a:t> </a:t>
            </a:r>
            <a:endParaRPr lang="sr-Latn-RS" sz="1400" dirty="0"/>
          </a:p>
        </p:txBody>
      </p:sp>
    </p:spTree>
    <p:extLst>
      <p:ext uri="{BB962C8B-B14F-4D97-AF65-F5344CB8AC3E}">
        <p14:creationId xmlns:p14="http://schemas.microsoft.com/office/powerpoint/2010/main" val="282887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2049</TotalTime>
  <Words>2198</Words>
  <Application>Microsoft Office PowerPoint</Application>
  <PresentationFormat>On-screen Show (16:9)</PresentationFormat>
  <Paragraphs>339</Paragraphs>
  <Slides>91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91</vt:i4>
      </vt:variant>
    </vt:vector>
  </HeadingPairs>
  <TitlesOfParts>
    <vt:vector size="96" baseType="lpstr">
      <vt:lpstr>맑은 고딕</vt:lpstr>
      <vt:lpstr>Arial</vt:lpstr>
      <vt:lpstr>Calibri</vt:lpstr>
      <vt:lpstr>Office Theme</vt:lpstr>
      <vt:lpstr>Custom Design</vt:lpstr>
      <vt:lpstr>PowerPoint Presentation</vt:lpstr>
      <vt:lpstr>Kreiranje i Konfiguracija Projekta</vt:lpstr>
      <vt:lpstr>Kreiranje i Konfiguracija Projekta</vt:lpstr>
      <vt:lpstr>Kreiranje i Konfiguracija Projekta</vt:lpstr>
      <vt:lpstr>Kreiranje i Konfiguracija Projekta</vt:lpstr>
      <vt:lpstr>Kreiranje i Konfiguracija Projekta</vt:lpstr>
      <vt:lpstr>Konfiguracija EF Core, Code First</vt:lpstr>
      <vt:lpstr>Konfiguracija EF Core, Code First</vt:lpstr>
      <vt:lpstr>Konfiguracija EF Core, Code First</vt:lpstr>
      <vt:lpstr>Konfiguracija EF Core, Code First</vt:lpstr>
      <vt:lpstr>Konfiguracija EF Core, Code First</vt:lpstr>
      <vt:lpstr>Kreiranje i Registracija Repository layer-a</vt:lpstr>
      <vt:lpstr>Kreiranje i Registracija Repository layer-a</vt:lpstr>
      <vt:lpstr>Kreiranje i Registracija Repository layer-a</vt:lpstr>
      <vt:lpstr>Kreiranje Kontrolera i Akcija</vt:lpstr>
      <vt:lpstr>Kreiranje Kontrolera i Akcija</vt:lpstr>
      <vt:lpstr>Kreiranje Kontrolera i Akcija</vt:lpstr>
      <vt:lpstr>Kreiranje Kontrolera i Akcija</vt:lpstr>
      <vt:lpstr>Kreiranje Kontrolera i Akcija</vt:lpstr>
      <vt:lpstr>Kreiranje Kontrolera i Akcija</vt:lpstr>
      <vt:lpstr>Kreiranje Kontrolera i Akcija</vt:lpstr>
      <vt:lpstr>Kreiranje Kontrolera i Akcija</vt:lpstr>
      <vt:lpstr>Kreiranje Kontrolera i Akcija</vt:lpstr>
      <vt:lpstr>Dodatni Materijal za .NET Core</vt:lpstr>
      <vt:lpstr>Priprema Angular Projekta</vt:lpstr>
      <vt:lpstr>Priprema Angular Projekta</vt:lpstr>
      <vt:lpstr>Priprema Angular Projekta</vt:lpstr>
      <vt:lpstr>Priprema Angular Projekta</vt:lpstr>
      <vt:lpstr>Priprema Angular Projekta</vt:lpstr>
      <vt:lpstr>Priprema Angular Projekta</vt:lpstr>
      <vt:lpstr>Priprema Angular Projekta</vt:lpstr>
      <vt:lpstr>Prva Komponenta</vt:lpstr>
      <vt:lpstr>Prva Komponenta</vt:lpstr>
      <vt:lpstr>Prva Komponenta</vt:lpstr>
      <vt:lpstr>Prva Komponenta</vt:lpstr>
      <vt:lpstr>Prva Komponenta</vt:lpstr>
      <vt:lpstr>Navigacija i Routing</vt:lpstr>
      <vt:lpstr>Navigacija i Routing</vt:lpstr>
      <vt:lpstr>Navigacija i Routing</vt:lpstr>
      <vt:lpstr>Navigacija i Routing</vt:lpstr>
      <vt:lpstr>Navigacija i Routing</vt:lpstr>
      <vt:lpstr>Navigacija i Routing</vt:lpstr>
      <vt:lpstr>Navigacija i Routing</vt:lpstr>
      <vt:lpstr>“Not Found” Komponenta</vt:lpstr>
      <vt:lpstr>“Not Found” Komponenta</vt:lpstr>
      <vt:lpstr>Servisi i Environment Fajlovi</vt:lpstr>
      <vt:lpstr>Servisi i Environment Fajlovi</vt:lpstr>
      <vt:lpstr>Servisi i Environment Fajlovi</vt:lpstr>
      <vt:lpstr>PowerPoint Presentation</vt:lpstr>
      <vt:lpstr>Servisi i Environment Fajlovi</vt:lpstr>
      <vt:lpstr>Servisi i Environment Fajlovi</vt:lpstr>
      <vt:lpstr>Lazy Loading i Prikaz Podataka</vt:lpstr>
      <vt:lpstr>Lazy Loading i Prikaz Podataka</vt:lpstr>
      <vt:lpstr>Lazy Loading i Prikaz Podataka</vt:lpstr>
      <vt:lpstr>Lazy Loading i Prikaz Podataka</vt:lpstr>
      <vt:lpstr>Lazy Loading i Prikaz Podataka</vt:lpstr>
      <vt:lpstr>Lazy Loading i Prikaz Podataka</vt:lpstr>
      <vt:lpstr>Lazy Loading i Prikaz Podataka</vt:lpstr>
      <vt:lpstr>Lazy Loading i Prikaz Podataka</vt:lpstr>
      <vt:lpstr>Lazy Loading i Prikaz Podataka</vt:lpstr>
      <vt:lpstr>Refaktorisanje Komponenti</vt:lpstr>
      <vt:lpstr>Refaktorisanje Komponenti</vt:lpstr>
      <vt:lpstr>Refaktorisanje Komponenti</vt:lpstr>
      <vt:lpstr>Refaktorisanje Komponenti</vt:lpstr>
      <vt:lpstr>Projektovanje eventa iz child ka parent komponenti</vt:lpstr>
      <vt:lpstr>Projektovanje eventa iz child ka parent komponenti</vt:lpstr>
      <vt:lpstr>Projektovanje eventa iz child ka parent komponenti</vt:lpstr>
      <vt:lpstr>Projektovanje eventa iz child ka parent komponenti</vt:lpstr>
      <vt:lpstr>Projektovanje eventa iz child ka parent komponenti</vt:lpstr>
      <vt:lpstr>Projektovanje eventa iz child ka parent komponenti</vt:lpstr>
      <vt:lpstr>Atribut Direktive u Angularu</vt:lpstr>
      <vt:lpstr>Atribut Direktive u Angularu</vt:lpstr>
      <vt:lpstr>Atribut Direktive u Angularu</vt:lpstr>
      <vt:lpstr>Atribut Direktive u Angularu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PUT Zahtev</vt:lpstr>
      <vt:lpstr>PUT Zahtev</vt:lpstr>
      <vt:lpstr>PUT Zahtev</vt:lpstr>
      <vt:lpstr>Dodatni materijal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Marinko Spasojevic</cp:lastModifiedBy>
  <cp:revision>144</cp:revision>
  <dcterms:created xsi:type="dcterms:W3CDTF">2014-04-01T16:27:38Z</dcterms:created>
  <dcterms:modified xsi:type="dcterms:W3CDTF">2018-12-05T09:01:26Z</dcterms:modified>
</cp:coreProperties>
</file>